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sldIdLst>
    <p:sldId id="270" r:id="rId5"/>
    <p:sldId id="265" r:id="rId6"/>
    <p:sldId id="257" r:id="rId7"/>
    <p:sldId id="258" r:id="rId8"/>
    <p:sldId id="259" r:id="rId9"/>
    <p:sldId id="260" r:id="rId10"/>
    <p:sldId id="261" r:id="rId11"/>
    <p:sldId id="262" r:id="rId12"/>
    <p:sldId id="263" r:id="rId13"/>
    <p:sldId id="267" r:id="rId14"/>
    <p:sldId id="266" r:id="rId15"/>
    <p:sldId id="268" r:id="rId16"/>
    <p:sldId id="269"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snapToGrid="0" snapToObjects="1">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34CF5-C53C-49D4-9635-E60EC10D7FE7}"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629DB-A8DB-49C7-93A0-4C19216D758A}" type="slidenum">
              <a:rPr lang="en-US" smtClean="0"/>
              <a:pPr/>
              <a:t>‹#›</a:t>
            </a:fld>
            <a:endParaRPr lang="en-US"/>
          </a:p>
        </p:txBody>
      </p:sp>
    </p:spTree>
    <p:extLst>
      <p:ext uri="{BB962C8B-B14F-4D97-AF65-F5344CB8AC3E}">
        <p14:creationId xmlns:p14="http://schemas.microsoft.com/office/powerpoint/2010/main" val="332253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629DB-A8DB-49C7-93A0-4C19216D758A}" type="slidenum">
              <a:rPr lang="en-US" smtClean="0"/>
              <a:pPr/>
              <a:t>5</a:t>
            </a:fld>
            <a:endParaRPr lang="en-US"/>
          </a:p>
        </p:txBody>
      </p:sp>
    </p:spTree>
    <p:extLst>
      <p:ext uri="{BB962C8B-B14F-4D97-AF65-F5344CB8AC3E}">
        <p14:creationId xmlns:p14="http://schemas.microsoft.com/office/powerpoint/2010/main" val="300772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45046B9-E1DD-F641-B79E-9FB65EACE20B}" type="datetimeFigureOut">
              <a:rPr lang="en-US" smtClean="0"/>
              <a:pPr/>
              <a:t>1/16/2013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2F6111E-9183-4145-B0AC-91127E8B416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5046B9-E1DD-F641-B79E-9FB65EACE20B}"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6111E-9183-4145-B0AC-91127E8B41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5046B9-E1DD-F641-B79E-9FB65EACE20B}"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6111E-9183-4145-B0AC-91127E8B41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45046B9-E1DD-F641-B79E-9FB65EACE20B}"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6111E-9183-4145-B0AC-91127E8B416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5046B9-E1DD-F641-B79E-9FB65EACE20B}" type="datetimeFigureOut">
              <a:rPr lang="en-US" smtClean="0"/>
              <a:pPr/>
              <a:t>1/16/2013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2F6111E-9183-4145-B0AC-91127E8B416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45046B9-E1DD-F641-B79E-9FB65EACE20B}"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6111E-9183-4145-B0AC-91127E8B416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45046B9-E1DD-F641-B79E-9FB65EACE20B}"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6111E-9183-4145-B0AC-91127E8B416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5046B9-E1DD-F641-B79E-9FB65EACE20B}"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6111E-9183-4145-B0AC-91127E8B41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046B9-E1DD-F641-B79E-9FB65EACE20B}"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6111E-9183-4145-B0AC-91127E8B41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5046B9-E1DD-F641-B79E-9FB65EACE20B}"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6111E-9183-4145-B0AC-91127E8B416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5046B9-E1DD-F641-B79E-9FB65EACE20B}" type="datetimeFigureOut">
              <a:rPr lang="en-US" smtClean="0"/>
              <a:pPr/>
              <a:t>1/16/2013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2F6111E-9183-4145-B0AC-91127E8B416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45046B9-E1DD-F641-B79E-9FB65EACE20B}" type="datetimeFigureOut">
              <a:rPr lang="en-US" smtClean="0"/>
              <a:pPr/>
              <a:t>1/16/2013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2F6111E-9183-4145-B0AC-91127E8B41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770978"/>
          </a:xfrm>
        </p:spPr>
        <p:txBody>
          <a:bodyPr>
            <a:normAutofit fontScale="90000"/>
          </a:bodyPr>
          <a:lstStyle/>
          <a:p>
            <a:r>
              <a:rPr lang="en-US" dirty="0" smtClean="0">
                <a:solidFill>
                  <a:srgbClr val="C00000"/>
                </a:solidFill>
                <a:latin typeface="American Typewriter Condensed"/>
              </a:rPr>
              <a:t>TPCASTT</a:t>
            </a:r>
            <a:r>
              <a:rPr lang="en-US" dirty="0" smtClean="0">
                <a:latin typeface="American Typewriter Condensed"/>
              </a:rPr>
              <a:t> </a:t>
            </a:r>
            <a:r>
              <a:rPr lang="en-US" dirty="0" smtClean="0">
                <a:solidFill>
                  <a:srgbClr val="FF0000"/>
                </a:solidFill>
                <a:latin typeface="American Typewriter Condensed"/>
              </a:rPr>
              <a:t>and</a:t>
            </a:r>
            <a:r>
              <a:rPr lang="en-US" dirty="0" smtClean="0">
                <a:latin typeface="American Typewriter Condensed"/>
              </a:rPr>
              <a:t> </a:t>
            </a:r>
            <a:r>
              <a:rPr lang="en-US" dirty="0" smtClean="0">
                <a:solidFill>
                  <a:srgbClr val="FFC000"/>
                </a:solidFill>
                <a:latin typeface="American Typewriter Condensed"/>
              </a:rPr>
              <a:t>Transcendentalist</a:t>
            </a:r>
            <a:r>
              <a:rPr lang="en-US" dirty="0" smtClean="0">
                <a:solidFill>
                  <a:srgbClr val="FFFF00"/>
                </a:solidFill>
                <a:latin typeface="American Typewriter Condensed"/>
              </a:rPr>
              <a:t> Analysis </a:t>
            </a:r>
            <a:r>
              <a:rPr lang="en-US" dirty="0" smtClean="0">
                <a:solidFill>
                  <a:srgbClr val="92D050"/>
                </a:solidFill>
                <a:latin typeface="American Typewriter Condensed"/>
              </a:rPr>
              <a:t>by</a:t>
            </a:r>
            <a:r>
              <a:rPr lang="en-US" dirty="0" smtClean="0">
                <a:latin typeface="American Typewriter Condensed"/>
              </a:rPr>
              <a:t> </a:t>
            </a:r>
            <a:r>
              <a:rPr lang="en-US" dirty="0" smtClean="0">
                <a:solidFill>
                  <a:srgbClr val="00B050"/>
                </a:solidFill>
                <a:latin typeface="American Typewriter Condensed"/>
              </a:rPr>
              <a:t>Teja</a:t>
            </a:r>
            <a:r>
              <a:rPr lang="en-US" dirty="0" smtClean="0">
                <a:latin typeface="American Typewriter Condensed"/>
              </a:rPr>
              <a:t> </a:t>
            </a:r>
            <a:r>
              <a:rPr lang="en-US" dirty="0" smtClean="0">
                <a:solidFill>
                  <a:srgbClr val="00B0F0"/>
                </a:solidFill>
                <a:latin typeface="American Typewriter Condensed"/>
              </a:rPr>
              <a:t>Wiggins</a:t>
            </a:r>
            <a:r>
              <a:rPr lang="en-US" dirty="0" smtClean="0">
                <a:latin typeface="American Typewriter Condensed"/>
              </a:rPr>
              <a:t>-</a:t>
            </a:r>
            <a:r>
              <a:rPr lang="en-US" dirty="0" smtClean="0">
                <a:solidFill>
                  <a:srgbClr val="0070C0"/>
                </a:solidFill>
                <a:latin typeface="American Typewriter Condensed"/>
              </a:rPr>
              <a:t>McKinney</a:t>
            </a:r>
            <a:r>
              <a:rPr lang="en-US" dirty="0" smtClean="0">
                <a:latin typeface="American Typewriter Condensed"/>
              </a:rPr>
              <a:t> </a:t>
            </a:r>
            <a:r>
              <a:rPr lang="en-US" dirty="0" smtClean="0">
                <a:solidFill>
                  <a:srgbClr val="002060"/>
                </a:solidFill>
                <a:latin typeface="American Typewriter Condensed"/>
              </a:rPr>
              <a:t>and</a:t>
            </a:r>
            <a:r>
              <a:rPr lang="en-US" dirty="0" smtClean="0">
                <a:latin typeface="American Typewriter Condensed"/>
              </a:rPr>
              <a:t> </a:t>
            </a:r>
            <a:r>
              <a:rPr lang="en-US" dirty="0" smtClean="0">
                <a:solidFill>
                  <a:srgbClr val="7030A0"/>
                </a:solidFill>
                <a:latin typeface="American Typewriter Condensed"/>
              </a:rPr>
              <a:t>Anna Katogiritis</a:t>
            </a:r>
            <a:endParaRPr lang="en-US" dirty="0">
              <a:solidFill>
                <a:srgbClr val="7030A0"/>
              </a:solidFill>
              <a:latin typeface="American Typewriter Condensed"/>
            </a:endParaRPr>
          </a:p>
        </p:txBody>
      </p:sp>
      <p:sp>
        <p:nvSpPr>
          <p:cNvPr id="3" name="Content Placeholder 2"/>
          <p:cNvSpPr>
            <a:spLocks noGrp="1"/>
          </p:cNvSpPr>
          <p:nvPr>
            <p:ph sz="quarter" idx="1"/>
          </p:nvPr>
        </p:nvSpPr>
        <p:spPr>
          <a:xfrm>
            <a:off x="4800600" y="6858000"/>
            <a:ext cx="7772400" cy="4572000"/>
          </a:xfrm>
        </p:spPr>
        <p:txBody>
          <a:bodyPr/>
          <a:lstStyle/>
          <a:p>
            <a:endParaRPr lang="en-US" dirty="0"/>
          </a:p>
        </p:txBody>
      </p:sp>
      <p:pic>
        <p:nvPicPr>
          <p:cNvPr id="4" name="Picture 3"/>
          <p:cNvPicPr>
            <a:picLocks noChangeAspect="1"/>
          </p:cNvPicPr>
          <p:nvPr/>
        </p:nvPicPr>
        <p:blipFill>
          <a:blip r:embed="rId2"/>
          <a:stretch>
            <a:fillRect/>
          </a:stretch>
        </p:blipFill>
        <p:spPr>
          <a:xfrm>
            <a:off x="5318987" y="2181955"/>
            <a:ext cx="3367813" cy="46760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Tenants of Transcendentalism </a:t>
            </a:r>
            <a:endParaRPr lang="en-US" dirty="0"/>
          </a:p>
        </p:txBody>
      </p:sp>
      <p:sp>
        <p:nvSpPr>
          <p:cNvPr id="3" name="Content Placeholder 2"/>
          <p:cNvSpPr>
            <a:spLocks noGrp="1"/>
          </p:cNvSpPr>
          <p:nvPr>
            <p:ph sz="quarter" idx="1"/>
          </p:nvPr>
        </p:nvSpPr>
        <p:spPr/>
        <p:txBody>
          <a:bodyPr>
            <a:normAutofit/>
          </a:bodyPr>
          <a:lstStyle/>
          <a:p>
            <a:pPr marL="514350" indent="-514350">
              <a:buAutoNum type="arabicParenR"/>
            </a:pPr>
            <a:r>
              <a:rPr lang="en-US" dirty="0" smtClean="0"/>
              <a:t>Every person should follow their own intuition, rather than overthinking situations.</a:t>
            </a:r>
          </a:p>
          <a:p>
            <a:pPr marL="514350" indent="-514350">
              <a:buAutoNum type="arabicParenR"/>
            </a:pPr>
            <a:r>
              <a:rPr lang="en-US" dirty="0" smtClean="0"/>
              <a:t>Every individual needs to be self-reliant.</a:t>
            </a:r>
          </a:p>
          <a:p>
            <a:pPr marL="514350" indent="-514350">
              <a:buAutoNum type="arabicParenR"/>
            </a:pPr>
            <a:r>
              <a:rPr lang="en-US" dirty="0" smtClean="0"/>
              <a:t>We must live in the here and now.</a:t>
            </a:r>
          </a:p>
          <a:p>
            <a:pPr marL="514350" indent="-514350">
              <a:buAutoNum type="arabicParenR"/>
            </a:pPr>
            <a:r>
              <a:rPr lang="en-US" dirty="0" smtClean="0"/>
              <a:t>Society is a source of corruption.</a:t>
            </a:r>
          </a:p>
          <a:p>
            <a:pPr marL="514350" indent="-514350">
              <a:buAutoNum type="arabicParenR"/>
            </a:pPr>
            <a:r>
              <a:rPr lang="en-US" dirty="0" smtClean="0"/>
              <a:t>Knowledge comes from experience.</a:t>
            </a:r>
          </a:p>
          <a:p>
            <a:pPr marL="514350" indent="-514350">
              <a:buAutoNum type="arabicParenR"/>
            </a:pPr>
            <a:r>
              <a:rPr lang="en-US" dirty="0" smtClean="0"/>
              <a:t>The nature of human beings is good.</a:t>
            </a:r>
          </a:p>
        </p:txBody>
      </p:sp>
    </p:spTree>
    <p:extLst>
      <p:ext uri="{BB962C8B-B14F-4D97-AF65-F5344CB8AC3E}">
        <p14:creationId xmlns:p14="http://schemas.microsoft.com/office/powerpoint/2010/main" val="173279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60000"/>
                    <a:lumOff val="40000"/>
                  </a:schemeClr>
                </a:solidFill>
              </a:rPr>
              <a:t>We must live in the here and now.</a:t>
            </a:r>
          </a:p>
        </p:txBody>
      </p:sp>
      <p:sp>
        <p:nvSpPr>
          <p:cNvPr id="3" name="Content Placeholder 2"/>
          <p:cNvSpPr>
            <a:spLocks noGrp="1"/>
          </p:cNvSpPr>
          <p:nvPr>
            <p:ph sz="quarter" idx="1"/>
          </p:nvPr>
        </p:nvSpPr>
        <p:spPr/>
        <p:txBody>
          <a:bodyPr/>
          <a:lstStyle/>
          <a:p>
            <a:pPr>
              <a:buNone/>
            </a:pPr>
            <a:r>
              <a:rPr lang="en-US" dirty="0" smtClean="0"/>
              <a:t>	The tenant of transcendentalism that most relates to Miracles by Walt Whitman is the tenant of living in the moment and “going with the flow”. Whitman relates each everyday moment to a miracle, obviously treating every moment as a gift. He lives in every single moment, treasuring each experience that he is faced with daily.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505404"/>
            <a:ext cx="8372763" cy="1143000"/>
          </a:xfrm>
        </p:spPr>
        <p:txBody>
          <a:bodyPr>
            <a:normAutofit fontScale="90000"/>
          </a:bodyPr>
          <a:lstStyle/>
          <a:p>
            <a:r>
              <a:rPr lang="en-US" dirty="0" smtClean="0">
                <a:solidFill>
                  <a:schemeClr val="accent6">
                    <a:lumMod val="75000"/>
                  </a:schemeClr>
                </a:solidFill>
              </a:rPr>
              <a:t>Intuition is important-Don’t overthink life</a:t>
            </a:r>
            <a:endParaRPr lang="en-US" dirty="0">
              <a:solidFill>
                <a:schemeClr val="accent6">
                  <a:lumMod val="75000"/>
                </a:schemeClr>
              </a:solidFill>
            </a:endParaRPr>
          </a:p>
        </p:txBody>
      </p:sp>
      <p:sp>
        <p:nvSpPr>
          <p:cNvPr id="3" name="Content Placeholder 2"/>
          <p:cNvSpPr>
            <a:spLocks noGrp="1"/>
          </p:cNvSpPr>
          <p:nvPr>
            <p:ph sz="quarter" idx="1"/>
          </p:nvPr>
        </p:nvSpPr>
        <p:spPr/>
        <p:txBody>
          <a:bodyPr>
            <a:normAutofit/>
          </a:bodyPr>
          <a:lstStyle/>
          <a:p>
            <a:pPr marL="0" indent="0">
              <a:buNone/>
            </a:pPr>
            <a:r>
              <a:rPr lang="en-US" sz="2300" dirty="0" smtClean="0">
                <a:latin typeface="American Typewriter"/>
              </a:rPr>
              <a:t>	In Miracles, Whitman describes every day simplicities as miracles. Rather than overanalyzing his life, he lives simply in each moment, and enjoys everything that he gets to experience. He does not analyze and criticize his experiences. Rather, he follows his heart and immerses himself in every experience possible. It is clear through lines in the poem such as “Or look at strangers opposite me riding in the car” that Whitman enjoys every moment of life without overanalyzing it. </a:t>
            </a:r>
            <a:endParaRPr lang="en-US" sz="2300" dirty="0">
              <a:latin typeface="American Typewriter"/>
            </a:endParaRPr>
          </a:p>
        </p:txBody>
      </p:sp>
    </p:spTree>
    <p:extLst>
      <p:ext uri="{BB962C8B-B14F-4D97-AF65-F5344CB8AC3E}">
        <p14:creationId xmlns:p14="http://schemas.microsoft.com/office/powerpoint/2010/main" val="206855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comes from experience.</a:t>
            </a:r>
            <a:br>
              <a:rPr lang="en-US" dirty="0" smtClean="0"/>
            </a:br>
            <a:endParaRPr lang="en-US" dirty="0"/>
          </a:p>
        </p:txBody>
      </p:sp>
      <p:sp>
        <p:nvSpPr>
          <p:cNvPr id="3" name="Content Placeholder 2"/>
          <p:cNvSpPr>
            <a:spLocks noGrp="1"/>
          </p:cNvSpPr>
          <p:nvPr>
            <p:ph sz="quarter" idx="1"/>
          </p:nvPr>
        </p:nvSpPr>
        <p:spPr/>
        <p:txBody>
          <a:bodyPr/>
          <a:lstStyle/>
          <a:p>
            <a:pPr>
              <a:buNone/>
            </a:pPr>
            <a:r>
              <a:rPr lang="en-US" dirty="0" smtClean="0"/>
              <a:t>	Without his own experiences, the author would not be able to narrate this poem. Every line in the poem is a personal experience of the author, as he uses sensory information and description to relay his own thoughts and memories to the reader. The author uses a list-like format, followed with a description of what a “miracle” is. Because of this, the reader can tell that the narrator’s experiences are what gave him the knowledge of “miracles” and how to experience them. The author has learned by experience how to live his life.</a:t>
            </a:r>
            <a:endParaRPr lang="en-US" dirty="0"/>
          </a:p>
        </p:txBody>
      </p:sp>
    </p:spTree>
    <p:extLst>
      <p:ext uri="{BB962C8B-B14F-4D97-AF65-F5344CB8AC3E}">
        <p14:creationId xmlns:p14="http://schemas.microsoft.com/office/powerpoint/2010/main" val="45167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9890" y="157018"/>
            <a:ext cx="6687127" cy="369332"/>
          </a:xfrm>
          <a:prstGeom prst="rect">
            <a:avLst/>
          </a:prstGeom>
          <a:noFill/>
        </p:spPr>
        <p:txBody>
          <a:bodyPr wrap="square" rtlCol="0">
            <a:spAutoFit/>
          </a:bodyPr>
          <a:lstStyle/>
          <a:p>
            <a:r>
              <a:rPr lang="en-US" dirty="0" smtClean="0"/>
              <a:t>The End! Now you may enjoy some pictures of cats and dogs in sinks.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48" y="705139"/>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346" y="4900212"/>
            <a:ext cx="1891600" cy="18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195" y="705139"/>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48" y="3086389"/>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098" y="3086389"/>
            <a:ext cx="2507108" cy="18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067" y="3086389"/>
            <a:ext cx="3896933" cy="292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6346" y="571517"/>
            <a:ext cx="1874849" cy="251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2445" y="244033"/>
            <a:ext cx="2171555" cy="30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01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6537"/>
            <a:ext cx="9144001" cy="609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07855" y="27709"/>
            <a:ext cx="2871299" cy="830997"/>
          </a:xfrm>
          <a:prstGeom prst="rect">
            <a:avLst/>
          </a:prstGeom>
          <a:noFill/>
        </p:spPr>
        <p:txBody>
          <a:bodyPr wrap="none" rtlCol="0">
            <a:spAutoFit/>
          </a:bodyPr>
          <a:lstStyle/>
          <a:p>
            <a:r>
              <a:rPr lang="en-US" sz="4800" dirty="0" smtClean="0"/>
              <a:t>GOODBYE</a:t>
            </a:r>
            <a:endParaRPr lang="en-US" sz="4800" dirty="0"/>
          </a:p>
        </p:txBody>
      </p:sp>
    </p:spTree>
    <p:extLst>
      <p:ext uri="{BB962C8B-B14F-4D97-AF65-F5344CB8AC3E}">
        <p14:creationId xmlns:p14="http://schemas.microsoft.com/office/powerpoint/2010/main" val="243357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50598"/>
          </a:xfrm>
        </p:spPr>
        <p:txBody>
          <a:bodyPr>
            <a:normAutofit/>
          </a:bodyPr>
          <a:lstStyle/>
          <a:p>
            <a:r>
              <a:rPr lang="en-US" dirty="0" smtClean="0">
                <a:latin typeface="American Typewriter"/>
              </a:rPr>
              <a:t>Miracles-Walt Whitman</a:t>
            </a:r>
            <a:endParaRPr lang="en-US" dirty="0">
              <a:latin typeface="American Typewriter"/>
            </a:endParaRPr>
          </a:p>
        </p:txBody>
      </p:sp>
      <p:sp>
        <p:nvSpPr>
          <p:cNvPr id="3" name="Content Placeholder 2"/>
          <p:cNvSpPr>
            <a:spLocks noGrp="1"/>
          </p:cNvSpPr>
          <p:nvPr>
            <p:ph sz="quarter" idx="1"/>
          </p:nvPr>
        </p:nvSpPr>
        <p:spPr>
          <a:xfrm>
            <a:off x="457200" y="1112975"/>
            <a:ext cx="8229600" cy="5935871"/>
          </a:xfrm>
        </p:spPr>
        <p:txBody>
          <a:bodyPr>
            <a:normAutofit fontScale="77500" lnSpcReduction="20000"/>
          </a:bodyPr>
          <a:lstStyle/>
          <a:p>
            <a:pPr>
              <a:buNone/>
            </a:pPr>
            <a:r>
              <a:rPr lang="en-US" sz="1600" dirty="0">
                <a:latin typeface="American Typewriter"/>
              </a:rPr>
              <a:t>Why, who makes much of a miracle?</a:t>
            </a:r>
            <a:r>
              <a:rPr lang="en-US" sz="1600" dirty="0" smtClean="0">
                <a:latin typeface="American Typewriter"/>
              </a:rPr>
              <a:t> </a:t>
            </a:r>
          </a:p>
          <a:p>
            <a:pPr>
              <a:buNone/>
            </a:pPr>
            <a:r>
              <a:rPr lang="en-US" sz="1600" dirty="0" smtClean="0">
                <a:latin typeface="American Typewriter"/>
              </a:rPr>
              <a:t>As </a:t>
            </a:r>
            <a:r>
              <a:rPr lang="en-US" sz="1600" dirty="0">
                <a:latin typeface="American Typewriter"/>
              </a:rPr>
              <a:t>to me I know of nothing else but miracles,</a:t>
            </a:r>
            <a:r>
              <a:rPr lang="en-US" sz="1600" dirty="0" smtClean="0">
                <a:latin typeface="American Typewriter"/>
              </a:rPr>
              <a:t> </a:t>
            </a:r>
          </a:p>
          <a:p>
            <a:pPr>
              <a:buNone/>
            </a:pPr>
            <a:r>
              <a:rPr lang="en-US" sz="1600" dirty="0" smtClean="0">
                <a:latin typeface="American Typewriter"/>
              </a:rPr>
              <a:t>Whether </a:t>
            </a:r>
            <a:r>
              <a:rPr lang="en-US" sz="1600" dirty="0">
                <a:latin typeface="American Typewriter"/>
              </a:rPr>
              <a:t>I walk the streets of Manhattan,</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dart my sight over the roofs of houses toward the sky,</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wade with naked feet along the beach just in the edge of the water,</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stand under trees in the woods,</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talk by day with any one I love,</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sleep in the bed at night with any one I love,</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sit at table at dinner with the rest,</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look at strangers opposite me riding in the car</a:t>
            </a:r>
            <a:r>
              <a:rPr lang="en-US" sz="1600" dirty="0" smtClean="0">
                <a:latin typeface="American Typewriter"/>
              </a:rPr>
              <a:t>,</a:t>
            </a:r>
          </a:p>
          <a:p>
            <a:pPr>
              <a:buNone/>
            </a:pPr>
            <a:r>
              <a:rPr lang="en-US" sz="1600" dirty="0" smtClean="0">
                <a:latin typeface="American Typewriter"/>
              </a:rPr>
              <a:t>Or </a:t>
            </a:r>
            <a:r>
              <a:rPr lang="en-US" sz="1600" dirty="0">
                <a:latin typeface="American Typewriter"/>
              </a:rPr>
              <a:t>watch honey-bees busy around the hive of a summer forenoon,</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animals feeding in the fields,</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birds, or the wonderfulness of insects in the air</a:t>
            </a:r>
            <a:r>
              <a:rPr lang="en-US" sz="1600" dirty="0" smtClean="0">
                <a:latin typeface="American Typewriter"/>
              </a:rPr>
              <a:t>,</a:t>
            </a:r>
          </a:p>
          <a:p>
            <a:pPr>
              <a:buNone/>
            </a:pPr>
            <a:r>
              <a:rPr lang="en-US" sz="1600" dirty="0" smtClean="0">
                <a:latin typeface="American Typewriter"/>
              </a:rPr>
              <a:t>Or </a:t>
            </a:r>
            <a:r>
              <a:rPr lang="en-US" sz="1600" dirty="0">
                <a:latin typeface="American Typewriter"/>
              </a:rPr>
              <a:t>the wonderfulness of the sundown,</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of stars shining so quiet and bright,</a:t>
            </a:r>
            <a:r>
              <a:rPr lang="en-US" sz="1600" dirty="0" smtClean="0">
                <a:latin typeface="American Typewriter"/>
              </a:rPr>
              <a:t> </a:t>
            </a:r>
          </a:p>
          <a:p>
            <a:pPr>
              <a:buNone/>
            </a:pPr>
            <a:r>
              <a:rPr lang="en-US" sz="1600" dirty="0" smtClean="0">
                <a:latin typeface="American Typewriter"/>
              </a:rPr>
              <a:t>Or </a:t>
            </a:r>
            <a:r>
              <a:rPr lang="en-US" sz="1600" dirty="0">
                <a:latin typeface="American Typewriter"/>
              </a:rPr>
              <a:t>the exquisite delicate thin curve of the new moon in spring;</a:t>
            </a:r>
            <a:r>
              <a:rPr lang="en-US" sz="1600" dirty="0" smtClean="0">
                <a:latin typeface="American Typewriter"/>
              </a:rPr>
              <a:t> </a:t>
            </a:r>
          </a:p>
          <a:p>
            <a:pPr>
              <a:buNone/>
            </a:pPr>
            <a:r>
              <a:rPr lang="en-US" sz="1600" dirty="0" smtClean="0">
                <a:latin typeface="American Typewriter"/>
              </a:rPr>
              <a:t>These </a:t>
            </a:r>
            <a:r>
              <a:rPr lang="en-US" sz="1600" dirty="0">
                <a:latin typeface="American Typewriter"/>
              </a:rPr>
              <a:t>with the rest, one and all, are to me miracles,</a:t>
            </a:r>
            <a:r>
              <a:rPr lang="en-US" sz="1600" dirty="0" smtClean="0">
                <a:latin typeface="American Typewriter"/>
              </a:rPr>
              <a:t> </a:t>
            </a:r>
          </a:p>
          <a:p>
            <a:pPr>
              <a:buNone/>
            </a:pPr>
            <a:r>
              <a:rPr lang="en-US" sz="1600" dirty="0" smtClean="0">
                <a:latin typeface="American Typewriter"/>
              </a:rPr>
              <a:t>The </a:t>
            </a:r>
            <a:r>
              <a:rPr lang="en-US" sz="1600" dirty="0">
                <a:latin typeface="American Typewriter"/>
              </a:rPr>
              <a:t>whole referring, yet each distinct and in its place.</a:t>
            </a:r>
            <a:r>
              <a:rPr lang="en-US" sz="1600" dirty="0" smtClean="0">
                <a:latin typeface="American Typewriter"/>
              </a:rPr>
              <a:t> </a:t>
            </a:r>
          </a:p>
          <a:p>
            <a:pPr>
              <a:buNone/>
            </a:pPr>
            <a:r>
              <a:rPr lang="en-US" sz="1600" dirty="0" smtClean="0">
                <a:latin typeface="American Typewriter"/>
              </a:rPr>
              <a:t>To </a:t>
            </a:r>
            <a:r>
              <a:rPr lang="en-US" sz="1600" dirty="0">
                <a:latin typeface="American Typewriter"/>
              </a:rPr>
              <a:t>me every hour of the light and dark is a miracle,</a:t>
            </a:r>
            <a:r>
              <a:rPr lang="en-US" sz="1600" dirty="0" smtClean="0">
                <a:latin typeface="American Typewriter"/>
              </a:rPr>
              <a:t> </a:t>
            </a:r>
          </a:p>
          <a:p>
            <a:pPr>
              <a:buNone/>
            </a:pPr>
            <a:r>
              <a:rPr lang="en-US" sz="1600" dirty="0" smtClean="0">
                <a:latin typeface="American Typewriter"/>
              </a:rPr>
              <a:t>Every </a:t>
            </a:r>
            <a:r>
              <a:rPr lang="en-US" sz="1600" dirty="0">
                <a:latin typeface="American Typewriter"/>
              </a:rPr>
              <a:t>cubic inch of space is a miracle,</a:t>
            </a:r>
            <a:r>
              <a:rPr lang="en-US" sz="1600" dirty="0" smtClean="0">
                <a:latin typeface="American Typewriter"/>
              </a:rPr>
              <a:t> </a:t>
            </a:r>
          </a:p>
          <a:p>
            <a:pPr>
              <a:buNone/>
            </a:pPr>
            <a:r>
              <a:rPr lang="en-US" sz="1600" dirty="0" smtClean="0">
                <a:latin typeface="American Typewriter"/>
              </a:rPr>
              <a:t>Every </a:t>
            </a:r>
            <a:r>
              <a:rPr lang="en-US" sz="1600" dirty="0">
                <a:latin typeface="American Typewriter"/>
              </a:rPr>
              <a:t>square yard of the surface of the earth is spread with the same,</a:t>
            </a:r>
            <a:r>
              <a:rPr lang="en-US" sz="1600" dirty="0" smtClean="0">
                <a:latin typeface="American Typewriter"/>
              </a:rPr>
              <a:t> </a:t>
            </a:r>
          </a:p>
          <a:p>
            <a:pPr>
              <a:buNone/>
            </a:pPr>
            <a:r>
              <a:rPr lang="en-US" sz="1600" dirty="0" smtClean="0">
                <a:latin typeface="American Typewriter"/>
              </a:rPr>
              <a:t>Every </a:t>
            </a:r>
            <a:r>
              <a:rPr lang="en-US" sz="1600" dirty="0">
                <a:latin typeface="American Typewriter"/>
              </a:rPr>
              <a:t>foot of the interior swarms with the same</a:t>
            </a:r>
            <a:r>
              <a:rPr lang="en-US" sz="1600" dirty="0" smtClean="0">
                <a:latin typeface="American Typewriter"/>
              </a:rPr>
              <a:t>.</a:t>
            </a:r>
          </a:p>
          <a:p>
            <a:pPr>
              <a:buNone/>
            </a:pPr>
            <a:r>
              <a:rPr lang="en-US" sz="1600" dirty="0" smtClean="0">
                <a:latin typeface="American Typewriter"/>
              </a:rPr>
              <a:t> </a:t>
            </a:r>
            <a:r>
              <a:rPr lang="en-US" sz="1600" dirty="0">
                <a:latin typeface="American Typewriter"/>
              </a:rPr>
              <a:t>To me the sea is a continual miracle,</a:t>
            </a:r>
            <a:r>
              <a:rPr lang="en-US" sz="1600" dirty="0" smtClean="0">
                <a:latin typeface="American Typewriter"/>
              </a:rPr>
              <a:t> </a:t>
            </a:r>
          </a:p>
          <a:p>
            <a:pPr>
              <a:buNone/>
            </a:pPr>
            <a:r>
              <a:rPr lang="en-US" sz="1600" dirty="0" smtClean="0">
                <a:latin typeface="American Typewriter"/>
              </a:rPr>
              <a:t>The </a:t>
            </a:r>
            <a:r>
              <a:rPr lang="en-US" sz="1600" dirty="0">
                <a:latin typeface="American Typewriter"/>
              </a:rPr>
              <a:t>fishes that swim--the rocks--the motion of the waves--the ships with men in them</a:t>
            </a:r>
            <a:r>
              <a:rPr lang="en-US" sz="1600" dirty="0" smtClean="0">
                <a:latin typeface="American Typewriter"/>
              </a:rPr>
              <a:t>,</a:t>
            </a:r>
          </a:p>
          <a:p>
            <a:pPr>
              <a:buNone/>
            </a:pPr>
            <a:r>
              <a:rPr lang="en-US" sz="1600" dirty="0" smtClean="0">
                <a:latin typeface="American Typewriter"/>
              </a:rPr>
              <a:t> </a:t>
            </a:r>
            <a:r>
              <a:rPr lang="en-US" sz="1600" dirty="0">
                <a:latin typeface="American Typewriter"/>
              </a:rPr>
              <a:t>What stranger miracles are there? 	</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rPr>
              <a:t>-Title</a:t>
            </a:r>
            <a:endParaRPr lang="en-US" dirty="0">
              <a:latin typeface="American Typewriter"/>
            </a:endParaRPr>
          </a:p>
        </p:txBody>
      </p:sp>
      <p:sp>
        <p:nvSpPr>
          <p:cNvPr id="3" name="Content Placeholder 2"/>
          <p:cNvSpPr>
            <a:spLocks noGrp="1"/>
          </p:cNvSpPr>
          <p:nvPr>
            <p:ph sz="quarter" idx="1"/>
          </p:nvPr>
        </p:nvSpPr>
        <p:spPr>
          <a:xfrm>
            <a:off x="457200" y="2768170"/>
            <a:ext cx="8229600" cy="4089829"/>
          </a:xfrm>
        </p:spPr>
        <p:txBody>
          <a:bodyPr/>
          <a:lstStyle/>
          <a:p>
            <a:pPr>
              <a:buNone/>
            </a:pPr>
            <a:r>
              <a:rPr lang="en-US" dirty="0" smtClean="0"/>
              <a:t>	When first looking at this poem, the title “Miracles” seems to imply something extraordinary, and perhaps even supernatural or religious. The title makes us think that it may be about a large event in the writer’s life. </a:t>
            </a:r>
            <a:endParaRPr lang="en-US" dirty="0"/>
          </a:p>
        </p:txBody>
      </p:sp>
      <p:pic>
        <p:nvPicPr>
          <p:cNvPr id="5" name="Picture 4"/>
          <p:cNvPicPr>
            <a:picLocks noChangeAspect="1"/>
          </p:cNvPicPr>
          <p:nvPr/>
        </p:nvPicPr>
        <p:blipFill>
          <a:blip r:embed="rId2"/>
          <a:stretch>
            <a:fillRect/>
          </a:stretch>
        </p:blipFill>
        <p:spPr>
          <a:xfrm>
            <a:off x="0" y="20638"/>
            <a:ext cx="3474229" cy="2547768"/>
          </a:xfrm>
          <a:prstGeom prst="rect">
            <a:avLst/>
          </a:prstGeom>
        </p:spPr>
      </p:pic>
      <p:sp>
        <p:nvSpPr>
          <p:cNvPr id="4" name="TextBox 3"/>
          <p:cNvSpPr txBox="1"/>
          <p:nvPr/>
        </p:nvSpPr>
        <p:spPr>
          <a:xfrm>
            <a:off x="3592943" y="771307"/>
            <a:ext cx="4322619" cy="646331"/>
          </a:xfrm>
          <a:prstGeom prst="rect">
            <a:avLst/>
          </a:prstGeom>
          <a:noFill/>
        </p:spPr>
        <p:txBody>
          <a:bodyPr wrap="square" rtlCol="0">
            <a:spAutoFit/>
          </a:bodyPr>
          <a:lstStyle/>
          <a:p>
            <a:r>
              <a:rPr lang="en-US" sz="3600" dirty="0" smtClean="0"/>
              <a:t>-Title</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672" y="274638"/>
            <a:ext cx="6433127" cy="1143000"/>
          </a:xfrm>
        </p:spPr>
        <p:txBody>
          <a:bodyPr/>
          <a:lstStyle/>
          <a:p>
            <a:r>
              <a:rPr lang="en-US" dirty="0" smtClean="0"/>
              <a:t>-Paraphrase</a:t>
            </a:r>
            <a:endParaRPr lang="en-US" dirty="0"/>
          </a:p>
        </p:txBody>
      </p:sp>
      <p:sp>
        <p:nvSpPr>
          <p:cNvPr id="3" name="Content Placeholder 2"/>
          <p:cNvSpPr>
            <a:spLocks noGrp="1"/>
          </p:cNvSpPr>
          <p:nvPr>
            <p:ph sz="quarter" idx="1"/>
          </p:nvPr>
        </p:nvSpPr>
        <p:spPr>
          <a:xfrm>
            <a:off x="2483241" y="1750281"/>
            <a:ext cx="5727886" cy="4003974"/>
          </a:xfrm>
        </p:spPr>
        <p:txBody>
          <a:bodyPr/>
          <a:lstStyle/>
          <a:p>
            <a:pPr marL="0" indent="0">
              <a:buNone/>
            </a:pPr>
            <a:r>
              <a:rPr lang="en-US" dirty="0" smtClean="0"/>
              <a:t>In miracles, Walt Whitman goes through the events of his day and talks about how every thing in life is simply a miracle. </a:t>
            </a:r>
            <a:endParaRPr lang="en-US" dirty="0"/>
          </a:p>
        </p:txBody>
      </p:sp>
      <p:pic>
        <p:nvPicPr>
          <p:cNvPr id="7" name="Picture 6"/>
          <p:cNvPicPr>
            <a:picLocks noChangeAspect="1"/>
          </p:cNvPicPr>
          <p:nvPr/>
        </p:nvPicPr>
        <p:blipFill>
          <a:blip r:embed="rId2"/>
          <a:stretch>
            <a:fillRect/>
          </a:stretch>
        </p:blipFill>
        <p:spPr>
          <a:xfrm>
            <a:off x="0" y="0"/>
            <a:ext cx="2483241" cy="32282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210" y="274638"/>
            <a:ext cx="6739124" cy="1680204"/>
          </a:xfrm>
        </p:spPr>
        <p:txBody>
          <a:bodyPr/>
          <a:lstStyle/>
          <a:p>
            <a:r>
              <a:rPr lang="en-US" dirty="0" smtClean="0"/>
              <a:t>-Connotation</a:t>
            </a:r>
            <a:endParaRPr lang="en-US" dirty="0"/>
          </a:p>
        </p:txBody>
      </p:sp>
      <p:sp>
        <p:nvSpPr>
          <p:cNvPr id="3" name="Content Placeholder 2"/>
          <p:cNvSpPr>
            <a:spLocks noGrp="1"/>
          </p:cNvSpPr>
          <p:nvPr>
            <p:ph sz="quarter" idx="1"/>
          </p:nvPr>
        </p:nvSpPr>
        <p:spPr>
          <a:xfrm>
            <a:off x="3242821" y="1954842"/>
            <a:ext cx="5443980" cy="4171322"/>
          </a:xfrm>
        </p:spPr>
        <p:txBody>
          <a:bodyPr/>
          <a:lstStyle/>
          <a:p>
            <a:pPr marL="0" indent="0">
              <a:buNone/>
            </a:pPr>
            <a:r>
              <a:rPr lang="en-US" dirty="0" smtClean="0"/>
              <a:t>Whitman starts almost every line in with the word “or”, as if he has a never-ending list of “miracles” in his mind. Every little aspect in life we humans take for granted, he views it as a miracle. </a:t>
            </a:r>
            <a:endParaRPr lang="en-US" dirty="0"/>
          </a:p>
        </p:txBody>
      </p:sp>
      <p:pic>
        <p:nvPicPr>
          <p:cNvPr id="4" name="Picture 3"/>
          <p:cNvPicPr>
            <a:picLocks noChangeAspect="1"/>
          </p:cNvPicPr>
          <p:nvPr/>
        </p:nvPicPr>
        <p:blipFill>
          <a:blip r:embed="rId3"/>
          <a:stretch>
            <a:fillRect/>
          </a:stretch>
        </p:blipFill>
        <p:spPr>
          <a:xfrm>
            <a:off x="0" y="0"/>
            <a:ext cx="3214540" cy="2873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Content Placeholder 2"/>
          <p:cNvSpPr>
            <a:spLocks noGrp="1"/>
          </p:cNvSpPr>
          <p:nvPr>
            <p:ph sz="quarter" idx="1"/>
          </p:nvPr>
        </p:nvSpPr>
        <p:spPr>
          <a:xfrm>
            <a:off x="457200" y="3514840"/>
            <a:ext cx="8229600" cy="2611323"/>
          </a:xfrm>
        </p:spPr>
        <p:txBody>
          <a:bodyPr>
            <a:normAutofit/>
          </a:bodyPr>
          <a:lstStyle/>
          <a:p>
            <a:pPr>
              <a:buNone/>
            </a:pPr>
            <a:r>
              <a:rPr lang="en-US" dirty="0" smtClean="0"/>
              <a:t>	Whitman lists many every day experiences as “miracles”. He takes a passive, matter-of-fact approach, stating that all experiences are miracles in their own ways. Yet, it’s also obvious that Whitman is appreciative of life in general. It’s almost as if he romanticizes it. </a:t>
            </a:r>
            <a:endParaRPr lang="en-US" dirty="0"/>
          </a:p>
        </p:txBody>
      </p:sp>
      <p:pic>
        <p:nvPicPr>
          <p:cNvPr id="4" name="Picture 3"/>
          <p:cNvPicPr>
            <a:picLocks noChangeAspect="1"/>
          </p:cNvPicPr>
          <p:nvPr/>
        </p:nvPicPr>
        <p:blipFill>
          <a:blip r:embed="rId2"/>
          <a:stretch>
            <a:fillRect/>
          </a:stretch>
        </p:blipFill>
        <p:spPr>
          <a:xfrm>
            <a:off x="0" y="0"/>
            <a:ext cx="3175000" cy="3175000"/>
          </a:xfrm>
          <a:prstGeom prst="rect">
            <a:avLst/>
          </a:prstGeom>
        </p:spPr>
      </p:pic>
      <p:sp>
        <p:nvSpPr>
          <p:cNvPr id="5" name="TextBox 4"/>
          <p:cNvSpPr txBox="1"/>
          <p:nvPr/>
        </p:nvSpPr>
        <p:spPr>
          <a:xfrm>
            <a:off x="2752436" y="775855"/>
            <a:ext cx="4414982" cy="646331"/>
          </a:xfrm>
          <a:prstGeom prst="rect">
            <a:avLst/>
          </a:prstGeom>
          <a:noFill/>
        </p:spPr>
        <p:txBody>
          <a:bodyPr wrap="square" rtlCol="0">
            <a:spAutoFit/>
          </a:bodyPr>
          <a:lstStyle/>
          <a:p>
            <a:r>
              <a:rPr lang="en-US" sz="3600" dirty="0" smtClean="0"/>
              <a:t>-Attitude</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a:t>
            </a:r>
            <a:endParaRPr lang="en-US" dirty="0"/>
          </a:p>
        </p:txBody>
      </p:sp>
      <p:sp>
        <p:nvSpPr>
          <p:cNvPr id="3" name="Content Placeholder 2"/>
          <p:cNvSpPr>
            <a:spLocks noGrp="1"/>
          </p:cNvSpPr>
          <p:nvPr>
            <p:ph sz="quarter" idx="1"/>
          </p:nvPr>
        </p:nvSpPr>
        <p:spPr>
          <a:xfrm>
            <a:off x="2368949" y="1417638"/>
            <a:ext cx="6037886" cy="4783860"/>
          </a:xfrm>
        </p:spPr>
        <p:txBody>
          <a:bodyPr/>
          <a:lstStyle/>
          <a:p>
            <a:r>
              <a:rPr lang="en-US" dirty="0" smtClean="0"/>
              <a:t>At the beginning of the poem, Whitman states examples of things that any person can be doing at any given time. Then towards the end of the poem he shifts from saying “Or” at the beginning of each line to stating his opinion of what a miracle is.</a:t>
            </a:r>
            <a:endParaRPr lang="en-US" dirty="0"/>
          </a:p>
        </p:txBody>
      </p:sp>
      <p:pic>
        <p:nvPicPr>
          <p:cNvPr id="5" name="Picture 4"/>
          <p:cNvPicPr>
            <a:picLocks noChangeAspect="1"/>
          </p:cNvPicPr>
          <p:nvPr/>
        </p:nvPicPr>
        <p:blipFill>
          <a:blip r:embed="rId2"/>
          <a:stretch>
            <a:fillRect/>
          </a:stretch>
        </p:blipFill>
        <p:spPr>
          <a:xfrm>
            <a:off x="0" y="0"/>
            <a:ext cx="2368949" cy="3172699"/>
          </a:xfrm>
          <a:prstGeom prst="rect">
            <a:avLst/>
          </a:prstGeom>
        </p:spPr>
      </p:pic>
      <p:sp>
        <p:nvSpPr>
          <p:cNvPr id="4" name="TextBox 3"/>
          <p:cNvSpPr txBox="1"/>
          <p:nvPr/>
        </p:nvSpPr>
        <p:spPr>
          <a:xfrm>
            <a:off x="2678546" y="436203"/>
            <a:ext cx="3842327" cy="646331"/>
          </a:xfrm>
          <a:prstGeom prst="rect">
            <a:avLst/>
          </a:prstGeom>
          <a:noFill/>
        </p:spPr>
        <p:txBody>
          <a:bodyPr wrap="square" rtlCol="0">
            <a:spAutoFit/>
          </a:bodyPr>
          <a:lstStyle/>
          <a:p>
            <a:r>
              <a:rPr lang="en-US" sz="3600" dirty="0" smtClean="0"/>
              <a:t>-Shifts</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sp>
        <p:nvSpPr>
          <p:cNvPr id="3" name="Content Placeholder 2"/>
          <p:cNvSpPr>
            <a:spLocks noGrp="1"/>
          </p:cNvSpPr>
          <p:nvPr>
            <p:ph sz="quarter" idx="1"/>
          </p:nvPr>
        </p:nvSpPr>
        <p:spPr>
          <a:xfrm>
            <a:off x="3987538" y="1859931"/>
            <a:ext cx="4699261" cy="4266232"/>
          </a:xfrm>
        </p:spPr>
        <p:txBody>
          <a:bodyPr/>
          <a:lstStyle/>
          <a:p>
            <a:pPr marL="0" indent="0">
              <a:buNone/>
            </a:pPr>
            <a:r>
              <a:rPr lang="en-US" dirty="0" smtClean="0"/>
              <a:t>Now after reading the poem, I interpreted the title miracles as life. Life itself is a miracle and he gave us reasons to believe why so. </a:t>
            </a:r>
            <a:endParaRPr lang="en-US" dirty="0"/>
          </a:p>
        </p:txBody>
      </p:sp>
      <p:pic>
        <p:nvPicPr>
          <p:cNvPr id="6" name="Picture 5"/>
          <p:cNvPicPr>
            <a:picLocks noChangeAspect="1"/>
          </p:cNvPicPr>
          <p:nvPr/>
        </p:nvPicPr>
        <p:blipFill>
          <a:blip r:embed="rId2"/>
          <a:stretch>
            <a:fillRect/>
          </a:stretch>
        </p:blipFill>
        <p:spPr>
          <a:xfrm>
            <a:off x="-222783" y="0"/>
            <a:ext cx="3719862" cy="3719862"/>
          </a:xfrm>
          <a:prstGeom prst="rect">
            <a:avLst/>
          </a:prstGeom>
        </p:spPr>
      </p:pic>
      <p:sp>
        <p:nvSpPr>
          <p:cNvPr id="4" name="TextBox 3"/>
          <p:cNvSpPr txBox="1"/>
          <p:nvPr/>
        </p:nvSpPr>
        <p:spPr>
          <a:xfrm>
            <a:off x="3374796" y="703140"/>
            <a:ext cx="2243580" cy="646331"/>
          </a:xfrm>
          <a:prstGeom prst="rect">
            <a:avLst/>
          </a:prstGeom>
          <a:noFill/>
        </p:spPr>
        <p:txBody>
          <a:bodyPr wrap="square" rtlCol="0">
            <a:spAutoFit/>
          </a:bodyPr>
          <a:lstStyle/>
          <a:p>
            <a:r>
              <a:rPr lang="en-US" sz="3600" dirty="0" smtClean="0"/>
              <a:t>-Title</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02" y="76854"/>
            <a:ext cx="8229600" cy="1143000"/>
          </a:xfrm>
        </p:spPr>
        <p:txBody>
          <a:bodyPr/>
          <a:lstStyle/>
          <a:p>
            <a:r>
              <a:rPr lang="en-US" dirty="0" smtClean="0"/>
              <a:t>-Theme</a:t>
            </a:r>
            <a:endParaRPr lang="en-US" dirty="0"/>
          </a:p>
        </p:txBody>
      </p:sp>
      <p:sp>
        <p:nvSpPr>
          <p:cNvPr id="3" name="Content Placeholder 2"/>
          <p:cNvSpPr>
            <a:spLocks noGrp="1"/>
          </p:cNvSpPr>
          <p:nvPr>
            <p:ph sz="quarter" idx="1"/>
          </p:nvPr>
        </p:nvSpPr>
        <p:spPr>
          <a:xfrm>
            <a:off x="2599965" y="1201001"/>
            <a:ext cx="6365973" cy="4372777"/>
          </a:xfrm>
        </p:spPr>
        <p:txBody>
          <a:bodyPr/>
          <a:lstStyle/>
          <a:p>
            <a:pPr marL="0" indent="0">
              <a:buNone/>
            </a:pPr>
            <a:r>
              <a:rPr lang="en-US" dirty="0" smtClean="0">
                <a:solidFill>
                  <a:schemeClr val="accent2">
                    <a:lumMod val="75000"/>
                  </a:schemeClr>
                </a:solidFill>
              </a:rPr>
              <a:t>Every moment of every day is special and should be cherished.</a:t>
            </a:r>
            <a:endParaRPr lang="en-US"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480767" y="-367646"/>
            <a:ext cx="3175000" cy="3175000"/>
          </a:xfrm>
          <a:prstGeom prst="rect">
            <a:avLst/>
          </a:prstGeom>
        </p:spPr>
      </p:pic>
      <p:sp>
        <p:nvSpPr>
          <p:cNvPr id="4" name="TextBox 3"/>
          <p:cNvSpPr txBox="1"/>
          <p:nvPr/>
        </p:nvSpPr>
        <p:spPr>
          <a:xfrm>
            <a:off x="3572759" y="575035"/>
            <a:ext cx="2771480" cy="646331"/>
          </a:xfrm>
          <a:prstGeom prst="rect">
            <a:avLst/>
          </a:prstGeom>
          <a:noFill/>
        </p:spPr>
        <p:txBody>
          <a:bodyPr wrap="square" rtlCol="0">
            <a:spAutoFit/>
          </a:bodyPr>
          <a:lstStyle/>
          <a:p>
            <a:r>
              <a:rPr lang="en-US" sz="3600" dirty="0" smtClean="0"/>
              <a:t>-Theme</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cher xmlns="88A42E81-DDA2-4CD9-AB83-B926E5DD40B4" xsi:nil="true"/>
    <Class xmlns="88A42E81-DDA2-4CD9-AB83-B926E5DD40B4" xsi:nil="true"/>
    <Due_x0020_Date xmlns="88A42E81-DDA2-4CD9-AB83-B926E5DD40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2EA488A2DDD94CAB83B926E5DD40B4" ma:contentTypeVersion="0" ma:contentTypeDescription="Create a new document." ma:contentTypeScope="" ma:versionID="b5a2df25f7bc09c9140eaa00210fa093">
  <xsd:schema xmlns:xsd="http://www.w3.org/2001/XMLSchema" xmlns:xs="http://www.w3.org/2001/XMLSchema" xmlns:p="http://schemas.microsoft.com/office/2006/metadata/properties" xmlns:ns2="88A42E81-DDA2-4CD9-AB83-B926E5DD40B4" targetNamespace="http://schemas.microsoft.com/office/2006/metadata/properties" ma:root="true" ma:fieldsID="1235b5984b62b09c136e6ff0844fb4d8" ns2:_="">
    <xsd:import namespace="88A42E81-DDA2-4CD9-AB83-B926E5DD40B4"/>
    <xsd:element name="properties">
      <xsd:complexType>
        <xsd:sequence>
          <xsd:element name="documentManagement">
            <xsd:complexType>
              <xsd:all>
                <xsd:element ref="ns2:Class" minOccurs="0"/>
                <xsd:element ref="ns2:Teacher" minOccurs="0"/>
                <xsd:element ref="ns2: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42E81-DDA2-4CD9-AB83-B926E5DD40B4" elementFormDefault="qualified">
    <xsd:import namespace="http://schemas.microsoft.com/office/2006/documentManagement/types"/>
    <xsd:import namespace="http://schemas.microsoft.com/office/infopath/2007/PartnerControls"/>
    <xsd:element name="Class" ma:index="8" nillable="true" ma:displayName="Class" ma:internalName="Class">
      <xsd:simpleType>
        <xsd:restriction base="dms:Text">
          <xsd:maxLength value="255"/>
        </xsd:restriction>
      </xsd:simpleType>
    </xsd:element>
    <xsd:element name="Teacher" ma:index="9" nillable="true" ma:displayName="Teacher" ma:internalName="Teacher">
      <xsd:simpleType>
        <xsd:restriction base="dms:Text">
          <xsd:maxLength value="255"/>
        </xsd:restriction>
      </xsd:simpleType>
    </xsd:element>
    <xsd:element name="Due_x0020_Date" ma:index="10" nillable="true" ma:displayName="Due Date" ma:internalName="Due_x0020_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39D735-3A14-4952-B95F-D9BE6088E02C}">
  <ds:schemaRefs>
    <ds:schemaRef ds:uri="http://schemas.microsoft.com/sharepoint/v3/contenttype/forms"/>
  </ds:schemaRefs>
</ds:datastoreItem>
</file>

<file path=customXml/itemProps2.xml><?xml version="1.0" encoding="utf-8"?>
<ds:datastoreItem xmlns:ds="http://schemas.openxmlformats.org/officeDocument/2006/customXml" ds:itemID="{596C4FED-5350-47D0-8290-645542ADCE3D}">
  <ds:schemaRefs>
    <ds:schemaRef ds:uri="http://purl.org/dc/terms/"/>
    <ds:schemaRef ds:uri="http://purl.org/dc/elements/1.1/"/>
    <ds:schemaRef ds:uri="http://schemas.microsoft.com/office/2006/metadata/properties"/>
    <ds:schemaRef ds:uri="http://schemas.microsoft.com/office/infopath/2007/PartnerControls"/>
    <ds:schemaRef ds:uri="88A42E81-DDA2-4CD9-AB83-B926E5DD40B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0643A42-645B-4F94-A05C-BBB20D4D2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A42E81-DDA2-4CD9-AB83-B926E5DD4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Equity</Template>
  <TotalTime>315</TotalTime>
  <Words>569</Words>
  <Application>Microsoft Office PowerPoint</Application>
  <PresentationFormat>On-screen Show (4:3)</PresentationFormat>
  <Paragraphs>62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TPCASTT and Transcendentalist Analysis by Teja Wiggins-McKinney and Anna Katogiritis</vt:lpstr>
      <vt:lpstr>Miracles-Walt Whitman</vt:lpstr>
      <vt:lpstr>-Title</vt:lpstr>
      <vt:lpstr>-Paraphrase</vt:lpstr>
      <vt:lpstr>-Connotation</vt:lpstr>
      <vt:lpstr>-Attitude</vt:lpstr>
      <vt:lpstr>-Shifts</vt:lpstr>
      <vt:lpstr>-Title</vt:lpstr>
      <vt:lpstr>-Theme</vt:lpstr>
      <vt:lpstr>Tenants of Transcendentalism </vt:lpstr>
      <vt:lpstr>We must live in the here and now.</vt:lpstr>
      <vt:lpstr>Intuition is important-Don’t overthink life</vt:lpstr>
      <vt:lpstr>Knowledge comes from experience. </vt:lpstr>
      <vt:lpstr>PowerPoint Presentation</vt:lpstr>
      <vt:lpstr>PowerPoint Presentation</vt:lpstr>
    </vt:vector>
  </TitlesOfParts>
  <Company>First Colonial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Katogiritis</dc:creator>
  <cp:lastModifiedBy>ANNA E KATOGIRITIS (920)</cp:lastModifiedBy>
  <cp:revision>12</cp:revision>
  <dcterms:created xsi:type="dcterms:W3CDTF">2013-01-16T03:47:16Z</dcterms:created>
  <dcterms:modified xsi:type="dcterms:W3CDTF">2013-01-16T13:35:47Z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0x010100812EA488A2DDD94CAB83B926E5DD40B4</vt:lpwstr>
  </property>
</Properties>
</file>